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66" r:id="rId3"/>
    <p:sldId id="269" r:id="rId4"/>
    <p:sldId id="265" r:id="rId5"/>
    <p:sldId id="268" r:id="rId6"/>
    <p:sldId id="270" r:id="rId7"/>
    <p:sldId id="258" r:id="rId8"/>
    <p:sldId id="262" r:id="rId9"/>
    <p:sldId id="271" r:id="rId10"/>
    <p:sldId id="272" r:id="rId11"/>
    <p:sldId id="273" r:id="rId12"/>
    <p:sldId id="274" r:id="rId13"/>
    <p:sldId id="275" r:id="rId14"/>
    <p:sldId id="276" r:id="rId15"/>
    <p:sldId id="278" r:id="rId16"/>
    <p:sldId id="277" r:id="rId17"/>
    <p:sldId id="279" r:id="rId18"/>
    <p:sldId id="280" r:id="rId19"/>
    <p:sldId id="281" r:id="rId20"/>
    <p:sldId id="282" r:id="rId21"/>
    <p:sldId id="283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72F57"/>
    <a:srgbClr val="2584A3"/>
    <a:srgbClr val="80F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C6B7C-7FBD-4890-9830-40CCCC12E89D}" type="datetimeFigureOut">
              <a:rPr lang="en-GB" smtClean="0"/>
              <a:t>26/12/2022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B425E-3DBD-4F8F-ACB9-F32D9D42D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274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200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50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Explain purpose of </a:t>
            </a:r>
            <a:r>
              <a:rPr lang="en-GB" dirty="0" err="1" smtClean="0"/>
              <a:t>QuPath</a:t>
            </a:r>
            <a:r>
              <a:rPr lang="en-GB" baseline="0" dirty="0" smtClean="0"/>
              <a:t> : software to visualize particular region. </a:t>
            </a:r>
            <a:r>
              <a:rPr lang="en-GB" baseline="0" dirty="0" err="1" smtClean="0"/>
              <a:t>Tumor</a:t>
            </a:r>
            <a:r>
              <a:rPr lang="en-GB" baseline="0" dirty="0" smtClean="0"/>
              <a:t>, Cells, bounded by polygons. Also we have some information about each cells like perimeter, area, </a:t>
            </a:r>
            <a:r>
              <a:rPr lang="en-GB" baseline="0" dirty="0" err="1" smtClean="0"/>
              <a:t>center</a:t>
            </a:r>
            <a:r>
              <a:rPr lang="en-GB" baseline="0" dirty="0" smtClean="0"/>
              <a:t> of mass, 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179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Second software asap</a:t>
            </a:r>
            <a:r>
              <a:rPr lang="en-GB" baseline="0" dirty="0" smtClean="0"/>
              <a:t> to use xml file in order to see on a full medical picture a particular hotspot, xml file used for </a:t>
            </a:r>
            <a:r>
              <a:rPr lang="en-GB" baseline="0" dirty="0" err="1" smtClean="0"/>
              <a:t>phd</a:t>
            </a:r>
            <a:r>
              <a:rPr lang="en-GB" baseline="0" dirty="0" smtClean="0"/>
              <a:t> project,  whole slide image -&gt; </a:t>
            </a:r>
            <a:r>
              <a:rPr lang="en-GB" baseline="0" dirty="0" err="1" smtClean="0"/>
              <a:t>tumor</a:t>
            </a:r>
            <a:r>
              <a:rPr lang="en-GB" baseline="0" dirty="0" smtClean="0"/>
              <a:t> budding hotspot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368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380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049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2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04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6414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01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90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03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26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0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6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58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20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57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83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04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urondigitalpathology.com/tissuescope-iq-2/" TargetMode="External"/><Relationship Id="rId5" Type="http://schemas.openxmlformats.org/officeDocument/2006/relationships/hyperlink" Target="https://www.hurondigitalpathology.com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www.biochain.com/blog/what-is-ffpe-tissue-and-what-are-its-uses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processing and graph </a:t>
            </a:r>
            <a:r>
              <a:rPr lang="en-US" dirty="0" err="1"/>
              <a:t>visualisation</a:t>
            </a:r>
            <a:r>
              <a:rPr lang="en-US" dirty="0"/>
              <a:t> of </a:t>
            </a:r>
            <a:r>
              <a:rPr lang="en-US" dirty="0" err="1"/>
              <a:t>tumour</a:t>
            </a:r>
            <a:r>
              <a:rPr lang="en-US" sz="5400" dirty="0"/>
              <a:t/>
            </a:r>
            <a:br>
              <a:rPr lang="en-US" sz="5400" dirty="0"/>
            </a:br>
            <a:r>
              <a:rPr lang="en-US" dirty="0"/>
              <a:t>and t-cell detections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 smtClean="0"/>
              <a:t>Yannis </a:t>
            </a:r>
            <a:r>
              <a:rPr lang="fr-CH" dirty="0" err="1" smtClean="0"/>
              <a:t>laaroussi</a:t>
            </a:r>
            <a:r>
              <a:rPr lang="fr-CH" dirty="0" smtClean="0"/>
              <a:t> </a:t>
            </a:r>
          </a:p>
          <a:p>
            <a:r>
              <a:rPr lang="en-GB" dirty="0" smtClean="0"/>
              <a:t>Bachelor</a:t>
            </a:r>
            <a:r>
              <a:rPr lang="fr-CH" dirty="0" smtClean="0"/>
              <a:t> </a:t>
            </a:r>
            <a:r>
              <a:rPr lang="fr-CH" dirty="0" err="1" smtClean="0"/>
              <a:t>thesis</a:t>
            </a:r>
            <a:r>
              <a:rPr lang="fr-CH" dirty="0" smtClean="0"/>
              <a:t> – </a:t>
            </a:r>
            <a:r>
              <a:rPr lang="fr-CH" dirty="0" smtClean="0"/>
              <a:t>Final</a:t>
            </a:r>
            <a:r>
              <a:rPr lang="fr-CH" dirty="0" smtClean="0"/>
              <a:t> </a:t>
            </a:r>
            <a:r>
              <a:rPr lang="en-GB" dirty="0" smtClean="0"/>
              <a:t>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155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Resolution</a:t>
            </a:r>
            <a:endParaRPr lang="en-GB" dirty="0"/>
          </a:p>
        </p:txBody>
      </p:sp>
      <p:pic>
        <p:nvPicPr>
          <p:cNvPr id="6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52" y="2253651"/>
            <a:ext cx="5201667" cy="29187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474691" y="2189513"/>
            <a:ext cx="52924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GB" sz="2400" dirty="0" smtClean="0"/>
              <a:t>Open JSON file</a:t>
            </a:r>
          </a:p>
          <a:p>
            <a:pPr marL="342900" indent="-342900">
              <a:buAutoNum type="arabicParenR"/>
            </a:pPr>
            <a:r>
              <a:rPr lang="en-GB" sz="2400" dirty="0" smtClean="0"/>
              <a:t>Read each ROI points (X, Y)</a:t>
            </a:r>
          </a:p>
          <a:p>
            <a:pPr marL="342900" indent="-342900">
              <a:buAutoNum type="arabicParenR"/>
            </a:pPr>
            <a:r>
              <a:rPr lang="en-GB" sz="2400" dirty="0" smtClean="0"/>
              <a:t>Open XML file</a:t>
            </a:r>
          </a:p>
          <a:p>
            <a:pPr marL="342900" indent="-342900">
              <a:buAutoNum type="arabicParenR"/>
            </a:pPr>
            <a:r>
              <a:rPr lang="en-GB" sz="2400" dirty="0" smtClean="0"/>
              <a:t>Read the offset (dx, </a:t>
            </a:r>
            <a:r>
              <a:rPr lang="en-GB" sz="2400" dirty="0" err="1" smtClean="0"/>
              <a:t>dy</a:t>
            </a:r>
            <a:r>
              <a:rPr lang="en-GB" sz="2400" dirty="0" smtClean="0"/>
              <a:t>)</a:t>
            </a:r>
          </a:p>
          <a:p>
            <a:pPr marL="342900" indent="-342900">
              <a:buAutoNum type="arabicParenR"/>
            </a:pPr>
            <a:r>
              <a:rPr lang="en-GB" sz="2400" dirty="0" smtClean="0"/>
              <a:t>For each ROI points, shift the coordinates: (X + dx, Y + </a:t>
            </a:r>
            <a:r>
              <a:rPr lang="en-GB" sz="2400" dirty="0" err="1" smtClean="0"/>
              <a:t>dy</a:t>
            </a:r>
            <a:r>
              <a:rPr lang="en-GB" sz="2400" dirty="0" smtClean="0"/>
              <a:t>)</a:t>
            </a:r>
          </a:p>
          <a:p>
            <a:pPr marL="342900" indent="-342900">
              <a:buAutoNum type="arabicParenR"/>
            </a:pPr>
            <a:r>
              <a:rPr lang="en-GB" sz="2400" dirty="0" smtClean="0"/>
              <a:t>Write the new coordinates into the XML output file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6117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57" y="1801090"/>
            <a:ext cx="8046725" cy="452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3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468" y="1455160"/>
            <a:ext cx="10071532" cy="10030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 smtClean="0"/>
              <a:t>Conversion 2</a:t>
            </a:r>
            <a:r>
              <a:rPr lang="en-GB" sz="2200" dirty="0" smtClean="0"/>
              <a:t>: JSON (+CSV) to XML for drawing annotations on ASAP on the </a:t>
            </a:r>
            <a:br>
              <a:rPr lang="en-GB" sz="2200" dirty="0" smtClean="0"/>
            </a:br>
            <a:r>
              <a:rPr lang="en-GB" sz="2200" dirty="0" smtClean="0"/>
              <a:t>	         </a:t>
            </a:r>
            <a:r>
              <a:rPr lang="en-GB" sz="2200" b="1" dirty="0" smtClean="0"/>
              <a:t>tissue micro array</a:t>
            </a:r>
            <a:endParaRPr lang="en-GB" sz="2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68" y="3047939"/>
            <a:ext cx="1886246" cy="1886246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5633174" y="3871911"/>
            <a:ext cx="1128476" cy="37869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302983" y="2847884"/>
            <a:ext cx="149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A</a:t>
            </a:r>
            <a:r>
              <a:rPr lang="en-GB" sz="2000" b="1" dirty="0" smtClean="0"/>
              <a:t>nnotations</a:t>
            </a:r>
            <a:endParaRPr lang="en-GB" sz="2000" b="1" dirty="0"/>
          </a:p>
        </p:txBody>
      </p:sp>
      <p:sp>
        <p:nvSpPr>
          <p:cNvPr id="12" name="Plus 11"/>
          <p:cNvSpPr/>
          <p:nvPr/>
        </p:nvSpPr>
        <p:spPr>
          <a:xfrm>
            <a:off x="2935006" y="3682565"/>
            <a:ext cx="757382" cy="757382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08" y="2970523"/>
            <a:ext cx="1941224" cy="204107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93691" y="2600713"/>
            <a:ext cx="238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 smtClean="0"/>
              <a:t>Center</a:t>
            </a:r>
            <a:r>
              <a:rPr lang="en-GB" sz="2000" b="1" dirty="0" smtClean="0"/>
              <a:t> of hotspot </a:t>
            </a:r>
            <a:br>
              <a:rPr lang="en-GB" sz="2000" b="1" dirty="0" smtClean="0"/>
            </a:br>
            <a:r>
              <a:rPr lang="en-GB" sz="2000" b="1" dirty="0" smtClean="0"/>
              <a:t>coordinates &amp; radius</a:t>
            </a:r>
            <a:endParaRPr lang="en-GB" sz="2000" b="1" dirty="0"/>
          </a:p>
        </p:txBody>
      </p:sp>
      <p:sp>
        <p:nvSpPr>
          <p:cNvPr id="17" name="Right Arrow 16"/>
          <p:cNvSpPr/>
          <p:nvPr/>
        </p:nvSpPr>
        <p:spPr>
          <a:xfrm>
            <a:off x="8585880" y="3887639"/>
            <a:ext cx="956973" cy="37869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017" y="2704236"/>
            <a:ext cx="1921847" cy="27454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80" y="3047939"/>
            <a:ext cx="1907375" cy="190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5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resolution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5" t="5856" r="19391" b="10431"/>
          <a:stretch/>
        </p:blipFill>
        <p:spPr>
          <a:xfrm>
            <a:off x="1112116" y="1912360"/>
            <a:ext cx="4982296" cy="35859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483927" y="1912360"/>
            <a:ext cx="52924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GB" sz="2400" dirty="0" smtClean="0"/>
              <a:t>Open JSON file</a:t>
            </a:r>
          </a:p>
          <a:p>
            <a:pPr marL="342900" indent="-342900">
              <a:buAutoNum type="arabicParenR"/>
            </a:pPr>
            <a:r>
              <a:rPr lang="en-GB" sz="2400" dirty="0" smtClean="0"/>
              <a:t>Read each ROI points (X, Y)</a:t>
            </a:r>
          </a:p>
          <a:p>
            <a:pPr marL="342900" indent="-342900">
              <a:buAutoNum type="arabicParenR"/>
            </a:pPr>
            <a:r>
              <a:rPr lang="en-GB" sz="2400" dirty="0" smtClean="0"/>
              <a:t>Open CSV file</a:t>
            </a:r>
          </a:p>
          <a:p>
            <a:pPr marL="342900" indent="-342900">
              <a:buAutoNum type="arabicParenR"/>
            </a:pPr>
            <a:r>
              <a:rPr lang="en-GB" sz="2400" dirty="0" smtClean="0"/>
              <a:t>Read the </a:t>
            </a:r>
            <a:r>
              <a:rPr lang="en-GB" sz="2400" dirty="0" err="1" smtClean="0"/>
              <a:t>center</a:t>
            </a:r>
            <a:r>
              <a:rPr lang="en-GB" sz="2400" dirty="0" smtClean="0"/>
              <a:t> coordinates (cx, cy) and the radius r</a:t>
            </a:r>
          </a:p>
          <a:p>
            <a:pPr marL="342900" indent="-342900">
              <a:buAutoNum type="arabicParenR"/>
            </a:pPr>
            <a:r>
              <a:rPr lang="en-GB" sz="2400" dirty="0" smtClean="0"/>
              <a:t>For each ROI points, shift the coordinates: (X + cx - r, Y + cy - r)</a:t>
            </a:r>
          </a:p>
          <a:p>
            <a:pPr marL="342900" indent="-342900">
              <a:buAutoNum type="arabicParenR"/>
            </a:pPr>
            <a:r>
              <a:rPr lang="en-GB" sz="2400" dirty="0" smtClean="0"/>
              <a:t>Write the new coordinates into the XML output file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0899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1704544"/>
            <a:ext cx="5896696" cy="4696138"/>
          </a:xfrm>
        </p:spPr>
      </p:pic>
    </p:spTree>
    <p:extLst>
      <p:ext uri="{BB962C8B-B14F-4D97-AF65-F5344CB8AC3E}">
        <p14:creationId xmlns:p14="http://schemas.microsoft.com/office/powerpoint/2010/main" val="41743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468" y="1455160"/>
            <a:ext cx="10071532" cy="10030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 smtClean="0"/>
              <a:t>Conversion 3</a:t>
            </a:r>
            <a:r>
              <a:rPr lang="en-GB" sz="2200" dirty="0" smtClean="0"/>
              <a:t>: JSON to CSV for opening the other features (area, circularity, solidity, …) on Excel </a:t>
            </a:r>
            <a:endParaRPr lang="en-GB" sz="2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68" y="3047939"/>
            <a:ext cx="1886246" cy="1886246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3223049" y="3801716"/>
            <a:ext cx="1128476" cy="37869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459488" y="2847884"/>
            <a:ext cx="1092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Features</a:t>
            </a:r>
            <a:endParaRPr lang="en-GB" sz="2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60" y="3009290"/>
            <a:ext cx="1907375" cy="1907375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6723570" y="3773631"/>
            <a:ext cx="956973" cy="37869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22" name="Picture 2" descr="37 Years of Microsoft Excel Design History - 71 Images - Version Museu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2" r="15111"/>
          <a:stretch/>
        </p:blipFill>
        <p:spPr bwMode="auto">
          <a:xfrm>
            <a:off x="8084381" y="3318726"/>
            <a:ext cx="2318328" cy="1344669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68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Resolution &amp; Result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141413" y="2097088"/>
            <a:ext cx="5268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GB" sz="2400" dirty="0" smtClean="0"/>
              <a:t>Open JSON file</a:t>
            </a:r>
          </a:p>
          <a:p>
            <a:pPr marL="342900" indent="-342900">
              <a:buAutoNum type="arabicParenR"/>
            </a:pPr>
            <a:r>
              <a:rPr lang="en-GB" sz="2400" dirty="0" smtClean="0"/>
              <a:t>Read each interested features</a:t>
            </a:r>
          </a:p>
          <a:p>
            <a:pPr marL="342900" indent="-342900">
              <a:buAutoNum type="arabicParenR"/>
            </a:pPr>
            <a:r>
              <a:rPr lang="en-GB" sz="2400" dirty="0" smtClean="0"/>
              <a:t>Write the values in the CSV output file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77" y="3575658"/>
            <a:ext cx="6073666" cy="20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4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VIsualisation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1141413" y="2826511"/>
            <a:ext cx="10518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Initial </a:t>
            </a:r>
            <a:br>
              <a:rPr lang="en-GB" sz="2800" dirty="0" smtClean="0"/>
            </a:br>
            <a:r>
              <a:rPr lang="en-GB" sz="2800" dirty="0" smtClean="0"/>
              <a:t>Data</a:t>
            </a:r>
            <a:endParaRPr lang="en-GB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2734448" y="2817271"/>
            <a:ext cx="8963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New</a:t>
            </a:r>
          </a:p>
          <a:p>
            <a:r>
              <a:rPr lang="en-GB" sz="2800" dirty="0" smtClean="0"/>
              <a:t>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71991" y="2826510"/>
            <a:ext cx="29170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Linda’s data</a:t>
            </a:r>
            <a:br>
              <a:rPr lang="en-GB" sz="2800" dirty="0" smtClean="0"/>
            </a:br>
            <a:r>
              <a:rPr lang="en-GB" sz="2800" dirty="0" smtClean="0"/>
              <a:t>processing pipeline</a:t>
            </a:r>
            <a:endParaRPr lang="en-GB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7630152" y="2826510"/>
            <a:ext cx="8963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New</a:t>
            </a:r>
          </a:p>
          <a:p>
            <a:r>
              <a:rPr lang="en-GB" sz="2800" dirty="0" smtClean="0"/>
              <a:t>Data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150822" y="3004994"/>
            <a:ext cx="1944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FF0000"/>
                </a:solidFill>
              </a:rPr>
              <a:t>Visualisation</a:t>
            </a:r>
            <a:endParaRPr lang="en-GB" sz="2800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/>
          <p:cNvCxnSpPr>
            <a:stCxn id="19" idx="3"/>
            <a:endCxn id="20" idx="1"/>
          </p:cNvCxnSpPr>
          <p:nvPr/>
        </p:nvCxnSpPr>
        <p:spPr>
          <a:xfrm flipV="1">
            <a:off x="2193304" y="3294325"/>
            <a:ext cx="541144" cy="9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651812" y="3285084"/>
            <a:ext cx="541144" cy="9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089008" y="3275844"/>
            <a:ext cx="541144" cy="9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8526551" y="3266604"/>
            <a:ext cx="541144" cy="9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224177" y="2097088"/>
            <a:ext cx="2479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FF0000"/>
                </a:solidFill>
              </a:rPr>
              <a:t>Data processing</a:t>
            </a:r>
            <a:endParaRPr lang="en-GB" sz="2800" dirty="0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2420531" y="2620308"/>
            <a:ext cx="3564" cy="423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213922" y="2826510"/>
            <a:ext cx="2791960" cy="954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1151390" y="2826510"/>
            <a:ext cx="958787" cy="954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771442" y="2838736"/>
            <a:ext cx="797243" cy="954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7679729" y="2826510"/>
            <a:ext cx="797243" cy="954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182647" y="3968341"/>
            <a:ext cx="0" cy="557477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132098" y="4701317"/>
            <a:ext cx="207555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FF00"/>
                </a:solidFill>
              </a:rPr>
              <a:t>XML file readable by ASAP</a:t>
            </a:r>
            <a:endParaRPr lang="en-GB" dirty="0">
              <a:solidFill>
                <a:srgbClr val="00FF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73004" y="4669812"/>
            <a:ext cx="241069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FF00"/>
                </a:solidFill>
              </a:rPr>
              <a:t>GXL file</a:t>
            </a:r>
            <a:endParaRPr lang="en-GB" dirty="0">
              <a:solidFill>
                <a:srgbClr val="00FF00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8078349" y="3968341"/>
            <a:ext cx="0" cy="557477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2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Gxl</a:t>
            </a:r>
            <a:r>
              <a:rPr lang="en-GB" dirty="0" smtClean="0"/>
              <a:t> file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819" y="1907742"/>
            <a:ext cx="5839484" cy="40958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41413" y="1908175"/>
            <a:ext cx="37499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XML like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dedicated for graph </a:t>
            </a:r>
            <a:r>
              <a:rPr lang="en-GB" sz="2400" dirty="0" smtClean="0"/>
              <a:t>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One element by node identified by an 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Each node contains at least the x and y attributes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One element by edge containing the ids of the two nodes composing it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62381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Draw graph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141413" y="2097088"/>
            <a:ext cx="49730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GB" sz="2400" dirty="0" smtClean="0"/>
              <a:t>Open GXL file</a:t>
            </a:r>
          </a:p>
          <a:p>
            <a:pPr marL="342900" indent="-342900">
              <a:buAutoNum type="arabicParenR"/>
            </a:pPr>
            <a:r>
              <a:rPr lang="en-GB" sz="2400" dirty="0" smtClean="0"/>
              <a:t>Parse GXL file (node and edge list)</a:t>
            </a:r>
          </a:p>
          <a:p>
            <a:pPr marL="342900" indent="-342900">
              <a:buAutoNum type="arabicParenR"/>
            </a:pPr>
            <a:r>
              <a:rPr lang="en-GB" sz="2400" dirty="0" smtClean="0"/>
              <a:t>Open image</a:t>
            </a:r>
          </a:p>
          <a:p>
            <a:pPr marL="342900" indent="-342900">
              <a:buAutoNum type="arabicParenR"/>
            </a:pPr>
            <a:r>
              <a:rPr lang="en-GB" sz="2400" dirty="0" smtClean="0"/>
              <a:t>For each node: draw a circle </a:t>
            </a:r>
          </a:p>
          <a:p>
            <a:pPr marL="342900" indent="-342900">
              <a:buAutoNum type="arabicParenR"/>
            </a:pPr>
            <a:r>
              <a:rPr lang="en-GB" sz="2400" dirty="0" smtClean="0"/>
              <a:t>For each edge: draw a line</a:t>
            </a:r>
          </a:p>
          <a:p>
            <a:pPr marL="342900" indent="-342900">
              <a:buAutoNum type="arabicParenR"/>
            </a:pPr>
            <a:endParaRPr lang="en-GB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849" y="1569402"/>
            <a:ext cx="4520570" cy="45265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141413" y="5560816"/>
            <a:ext cx="4816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Note: Library </a:t>
            </a:r>
            <a:r>
              <a:rPr lang="en-GB" b="1" dirty="0" err="1" smtClean="0"/>
              <a:t>OpenCV</a:t>
            </a:r>
            <a:r>
              <a:rPr lang="en-GB" dirty="0" smtClean="0"/>
              <a:t> enables to draw shapes on an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727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985540"/>
            <a:ext cx="9905999" cy="1177204"/>
          </a:xfrm>
        </p:spPr>
        <p:txBody>
          <a:bodyPr/>
          <a:lstStyle/>
          <a:p>
            <a:r>
              <a:rPr lang="en-GB" dirty="0" smtClean="0"/>
              <a:t>Data processing (3 conversions between data type)</a:t>
            </a:r>
          </a:p>
          <a:p>
            <a:r>
              <a:rPr lang="en-GB" dirty="0" smtClean="0"/>
              <a:t>Visualisation (GUI, display graph on an image)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09964" y="4304144"/>
            <a:ext cx="10518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Initial </a:t>
            </a:r>
            <a:br>
              <a:rPr lang="en-GB" sz="2800" dirty="0" smtClean="0"/>
            </a:br>
            <a:r>
              <a:rPr lang="en-GB" sz="2800" dirty="0" smtClean="0"/>
              <a:t>Data</a:t>
            </a:r>
            <a:endParaRPr lang="en-GB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802999" y="4294904"/>
            <a:ext cx="8963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New</a:t>
            </a:r>
          </a:p>
          <a:p>
            <a:r>
              <a:rPr lang="en-GB" sz="2800" dirty="0" smtClean="0"/>
              <a:t>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40542" y="4304143"/>
            <a:ext cx="29170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Linda’s data</a:t>
            </a:r>
            <a:br>
              <a:rPr lang="en-GB" sz="2800" dirty="0" smtClean="0"/>
            </a:br>
            <a:r>
              <a:rPr lang="en-GB" sz="2800" dirty="0" smtClean="0"/>
              <a:t>processing pipeline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698703" y="4304143"/>
            <a:ext cx="8963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New</a:t>
            </a:r>
          </a:p>
          <a:p>
            <a:r>
              <a:rPr lang="en-GB" sz="2800" dirty="0" smtClean="0"/>
              <a:t>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19373" y="4482627"/>
            <a:ext cx="1944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FF0000"/>
                </a:solidFill>
              </a:rPr>
              <a:t>Visualisation</a:t>
            </a:r>
            <a:endParaRPr lang="en-GB" sz="28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>
            <a:stCxn id="4" idx="3"/>
            <a:endCxn id="6" idx="1"/>
          </p:cNvCxnSpPr>
          <p:nvPr/>
        </p:nvCxnSpPr>
        <p:spPr>
          <a:xfrm flipV="1">
            <a:off x="2261855" y="4771958"/>
            <a:ext cx="541144" cy="9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720363" y="4762717"/>
            <a:ext cx="541144" cy="9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157559" y="4753477"/>
            <a:ext cx="541144" cy="9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595102" y="4744237"/>
            <a:ext cx="541144" cy="9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92728" y="3574721"/>
            <a:ext cx="2479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FF0000"/>
                </a:solidFill>
              </a:rPr>
              <a:t>Data processing</a:t>
            </a:r>
            <a:endParaRPr lang="en-GB" sz="2800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489082" y="4097941"/>
            <a:ext cx="3564" cy="423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282473" y="4304143"/>
            <a:ext cx="2791960" cy="954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219941" y="4304143"/>
            <a:ext cx="958787" cy="954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2839993" y="4316369"/>
            <a:ext cx="797243" cy="954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7748280" y="4304143"/>
            <a:ext cx="797243" cy="954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27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Graphical user interface (</a:t>
            </a:r>
            <a:r>
              <a:rPr lang="en-GB" dirty="0" err="1" smtClean="0"/>
              <a:t>gui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169" y="2124363"/>
            <a:ext cx="3591359" cy="34017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74109" y="6265602"/>
            <a:ext cx="6127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Note : Library </a:t>
            </a:r>
            <a:r>
              <a:rPr lang="en-GB" b="1" dirty="0" err="1" smtClean="0"/>
              <a:t>tkinter</a:t>
            </a:r>
            <a:r>
              <a:rPr lang="en-GB" dirty="0" smtClean="0"/>
              <a:t> enables to create the different components</a:t>
            </a:r>
            <a:endParaRPr lang="en-GB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876541" y="2309090"/>
            <a:ext cx="541144" cy="9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83723" y="2097088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Label</a:t>
            </a:r>
            <a:endParaRPr lang="en-GB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876541" y="2785886"/>
            <a:ext cx="541144" cy="9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86381" y="2601220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Button (selected node type)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157436" y="1618310"/>
            <a:ext cx="4040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Change the appearance of the graph</a:t>
            </a:r>
            <a:endParaRPr lang="en-GB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861087" y="3335773"/>
            <a:ext cx="541144" cy="9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00900" y="3119315"/>
            <a:ext cx="396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Clickable label (</a:t>
            </a:r>
            <a:r>
              <a:rPr lang="en-GB" dirty="0" err="1" smtClean="0"/>
              <a:t>color</a:t>
            </a:r>
            <a:r>
              <a:rPr lang="en-GB" dirty="0" smtClean="0"/>
              <a:t> of node and edge)</a:t>
            </a:r>
            <a:endParaRPr lang="en-GB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885777" y="3881040"/>
            <a:ext cx="541144" cy="9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885777" y="4641596"/>
            <a:ext cx="541144" cy="9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885777" y="4976194"/>
            <a:ext cx="541144" cy="9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20667" y="3687134"/>
            <a:ext cx="3640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Text entry (radius and edge thickness)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1083412" y="4456930"/>
            <a:ext cx="4853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Scale bar (transparency of the background image)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810359" y="4773048"/>
            <a:ext cx="3126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Text entry (scaling of the graph)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800130" y="5107646"/>
            <a:ext cx="5136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Option menu (decide if nodes are </a:t>
            </a:r>
            <a:r>
              <a:rPr lang="en-GB" dirty="0" err="1" smtClean="0"/>
              <a:t>colored</a:t>
            </a:r>
            <a:r>
              <a:rPr lang="en-GB" dirty="0" smtClean="0"/>
              <a:t> by feature)</a:t>
            </a:r>
            <a:endParaRPr lang="en-GB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5885777" y="5306172"/>
            <a:ext cx="541144" cy="9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87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2868" y="0"/>
            <a:ext cx="9905998" cy="1478570"/>
          </a:xfrm>
        </p:spPr>
        <p:txBody>
          <a:bodyPr/>
          <a:lstStyle/>
          <a:p>
            <a:r>
              <a:rPr lang="en-GB" dirty="0" smtClean="0"/>
              <a:t>Result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825" y="543330"/>
            <a:ext cx="7988466" cy="5829760"/>
          </a:xfrm>
        </p:spPr>
      </p:pic>
    </p:spTree>
    <p:extLst>
      <p:ext uri="{BB962C8B-B14F-4D97-AF65-F5344CB8AC3E}">
        <p14:creationId xmlns:p14="http://schemas.microsoft.com/office/powerpoint/2010/main" val="36653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513" y="241874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CH" sz="5400" dirty="0" smtClean="0"/>
              <a:t>Questions 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42508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Dataset </a:t>
            </a:r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141413" y="2097088"/>
            <a:ext cx="2174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Paraffin blocks</a:t>
            </a:r>
            <a:r>
              <a:rPr lang="en-GB" sz="2400" baseline="30000" dirty="0" smtClean="0"/>
              <a:t>1</a:t>
            </a:r>
            <a:endParaRPr lang="en-GB" sz="2400" baseline="30000" dirty="0"/>
          </a:p>
        </p:txBody>
      </p:sp>
      <p:sp>
        <p:nvSpPr>
          <p:cNvPr id="7" name="TextBox 6"/>
          <p:cNvSpPr txBox="1"/>
          <p:nvPr/>
        </p:nvSpPr>
        <p:spPr>
          <a:xfrm>
            <a:off x="4281776" y="2097088"/>
            <a:ext cx="1584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Tiny slides</a:t>
            </a:r>
            <a:r>
              <a:rPr lang="en-GB" sz="2400" baseline="30000" dirty="0" smtClean="0"/>
              <a:t>2</a:t>
            </a:r>
            <a:endParaRPr lang="en-GB" sz="2400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6831977" y="2068024"/>
            <a:ext cx="126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Scanner</a:t>
            </a:r>
            <a:r>
              <a:rPr lang="en-GB" sz="2400" baseline="30000" dirty="0" smtClean="0"/>
              <a:t>3</a:t>
            </a:r>
            <a:endParaRPr lang="en-GB" sz="2400" baseline="30000" dirty="0"/>
          </a:p>
        </p:txBody>
      </p:sp>
      <p:pic>
        <p:nvPicPr>
          <p:cNvPr id="1026" name="Picture 2" descr="https://www.hurondigitalpathology.com/wp-content/uploads/2019/03/huron_whole_slide_with_tiss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18719">
            <a:off x="3615949" y="3368397"/>
            <a:ext cx="2684786" cy="121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2599" y="6119336"/>
            <a:ext cx="1219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1. </a:t>
            </a:r>
            <a:r>
              <a:rPr lang="en-GB" sz="1400" dirty="0" smtClean="0">
                <a:hlinkClick r:id="rId4"/>
              </a:rPr>
              <a:t>https://www.biochain.com/blog/what-is-ffpe-tissue-and-what-are-its-uses/</a:t>
            </a:r>
            <a:r>
              <a:rPr lang="en-GB" sz="1400" dirty="0" smtClean="0"/>
              <a:t/>
            </a:r>
            <a:br>
              <a:rPr lang="en-GB" sz="1400" dirty="0" smtClean="0"/>
            </a:br>
            <a:r>
              <a:rPr lang="en-GB" sz="1400" dirty="0" smtClean="0"/>
              <a:t>2. </a:t>
            </a:r>
            <a:r>
              <a:rPr lang="en-GB" sz="1400" dirty="0" smtClean="0">
                <a:hlinkClick r:id="rId5"/>
              </a:rPr>
              <a:t>https://www.hurondigitalpathology.com/</a:t>
            </a:r>
            <a:r>
              <a:rPr lang="en-GB" sz="1400" dirty="0" smtClean="0"/>
              <a:t/>
            </a:r>
            <a:br>
              <a:rPr lang="en-GB" sz="1400" dirty="0" smtClean="0"/>
            </a:br>
            <a:r>
              <a:rPr lang="en-GB" sz="1400" dirty="0" smtClean="0"/>
              <a:t>3. </a:t>
            </a:r>
            <a:r>
              <a:rPr lang="en-GB" sz="1400" dirty="0" smtClean="0">
                <a:hlinkClick r:id="rId6"/>
              </a:rPr>
              <a:t>https://www.hurondigitalpathology.com/tissuescope-iq-2/</a:t>
            </a:r>
            <a:endParaRPr lang="en-GB" sz="1400" dirty="0"/>
          </a:p>
        </p:txBody>
      </p:sp>
      <p:pic>
        <p:nvPicPr>
          <p:cNvPr id="1028" name="Picture 4" descr="https://www.biochain.com/wp/wp-content/uploads/2021/10/ffpe-tissue-sampl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28" y="3282178"/>
            <a:ext cx="2264868" cy="151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hurondigitalpathology.com/wp-content/uploads/2019/03/iq-for-web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720" y="3366678"/>
            <a:ext cx="1928537" cy="133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V="1">
            <a:off x="3631822" y="4024161"/>
            <a:ext cx="541144" cy="9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866312" y="4014921"/>
            <a:ext cx="541144" cy="9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588001" y="4014921"/>
            <a:ext cx="906981" cy="23100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695515" y="1727756"/>
            <a:ext cx="2068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/>
              <a:t>Interested data</a:t>
            </a:r>
          </a:p>
          <a:p>
            <a:pPr algn="ctr"/>
            <a:r>
              <a:rPr lang="en-GB" sz="2400" dirty="0" smtClean="0"/>
              <a:t>(images)</a:t>
            </a:r>
            <a:endParaRPr lang="en-GB" sz="24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00000">
            <a:off x="9952664" y="2797485"/>
            <a:ext cx="809464" cy="1358027"/>
          </a:xfrm>
          <a:prstGeom prst="rect">
            <a:avLst/>
          </a:prstGeom>
          <a:ln w="38100">
            <a:noFill/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9860">
            <a:off x="9938254" y="4086130"/>
            <a:ext cx="1090932" cy="113255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3611800" y="361896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GB" dirty="0" smtClean="0"/>
              <a:t>ut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5778561" y="363417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send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8548442" y="363417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digitize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032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2" y="2143086"/>
            <a:ext cx="2415526" cy="405249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73754" y="2143086"/>
            <a:ext cx="2056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/>
              <a:t>Whole slide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/>
              <a:t>MRXS</a:t>
            </a:r>
            <a:r>
              <a:rPr lang="en-GB" sz="2400" dirty="0" smtClean="0"/>
              <a:t>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/>
              <a:t>90’000</a:t>
            </a:r>
            <a:r>
              <a:rPr lang="en-GB" sz="2400" dirty="0" smtClean="0"/>
              <a:t> </a:t>
            </a:r>
            <a:r>
              <a:rPr lang="en-GB" sz="2400" dirty="0" smtClean="0"/>
              <a:t>- </a:t>
            </a:r>
            <a:br>
              <a:rPr lang="en-GB" sz="2400" dirty="0" smtClean="0"/>
            </a:br>
            <a:r>
              <a:rPr lang="en-GB" sz="2400" b="1" dirty="0" smtClean="0"/>
              <a:t>120’000</a:t>
            </a:r>
            <a:r>
              <a:rPr lang="en-GB" sz="2400" dirty="0" smtClean="0"/>
              <a:t> pixels</a:t>
            </a:r>
            <a:endParaRPr lang="en-GB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217" y="2143086"/>
            <a:ext cx="3247626" cy="3371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611453" y="2143086"/>
            <a:ext cx="2904764" cy="3541714"/>
          </a:xfrm>
        </p:spPr>
        <p:txBody>
          <a:bodyPr>
            <a:normAutofit lnSpcReduction="10000"/>
          </a:bodyPr>
          <a:lstStyle/>
          <a:p>
            <a:r>
              <a:rPr lang="en-GB" b="1" dirty="0" smtClean="0"/>
              <a:t>Tissue micro array (TMA)</a:t>
            </a:r>
          </a:p>
          <a:p>
            <a:r>
              <a:rPr lang="en-GB" b="1" dirty="0" smtClean="0"/>
              <a:t>MRXS</a:t>
            </a:r>
            <a:r>
              <a:rPr lang="en-GB" dirty="0" smtClean="0"/>
              <a:t> type</a:t>
            </a:r>
          </a:p>
          <a:p>
            <a:r>
              <a:rPr lang="en-GB" b="1" dirty="0"/>
              <a:t>90’000</a:t>
            </a:r>
            <a:r>
              <a:rPr lang="en-GB" dirty="0"/>
              <a:t> - </a:t>
            </a:r>
            <a:br>
              <a:rPr lang="en-GB" dirty="0"/>
            </a:br>
            <a:r>
              <a:rPr lang="en-GB" b="1" dirty="0"/>
              <a:t>120’000</a:t>
            </a:r>
            <a:r>
              <a:rPr lang="en-GB" dirty="0"/>
              <a:t> pixels</a:t>
            </a:r>
          </a:p>
          <a:p>
            <a:r>
              <a:rPr lang="en-GB" dirty="0" smtClean="0"/>
              <a:t>Contains many area of interests</a:t>
            </a:r>
            <a:endParaRPr lang="en-GB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GB" dirty="0"/>
              <a:t>Different types of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981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10" y="2048594"/>
            <a:ext cx="2994460" cy="299446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141413" y="1838288"/>
            <a:ext cx="2388429" cy="3204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err="1" smtClean="0"/>
              <a:t>Tumor</a:t>
            </a:r>
            <a:r>
              <a:rPr lang="en-GB" b="1" dirty="0" smtClean="0"/>
              <a:t> budding hotspot</a:t>
            </a:r>
          </a:p>
          <a:p>
            <a:r>
              <a:rPr lang="en-GB" b="1" dirty="0" smtClean="0"/>
              <a:t>PNG</a:t>
            </a:r>
            <a:r>
              <a:rPr lang="en-GB" dirty="0" smtClean="0"/>
              <a:t> type</a:t>
            </a:r>
          </a:p>
          <a:p>
            <a:r>
              <a:rPr lang="en-GB" dirty="0" smtClean="0"/>
              <a:t>~</a:t>
            </a:r>
            <a:r>
              <a:rPr lang="en-GB" b="1" dirty="0" smtClean="0"/>
              <a:t>340</a:t>
            </a:r>
            <a:r>
              <a:rPr lang="en-GB" dirty="0" smtClean="0"/>
              <a:t> images</a:t>
            </a:r>
          </a:p>
          <a:p>
            <a:r>
              <a:rPr lang="en-GB" b="1" dirty="0" smtClean="0"/>
              <a:t>3600</a:t>
            </a:r>
            <a:r>
              <a:rPr lang="en-GB" dirty="0" smtClean="0"/>
              <a:t> x </a:t>
            </a:r>
            <a:r>
              <a:rPr lang="en-GB" b="1" dirty="0" smtClean="0"/>
              <a:t>3600</a:t>
            </a:r>
            <a:r>
              <a:rPr lang="en-GB" dirty="0" smtClean="0"/>
              <a:t> pixels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GB" dirty="0" smtClean="0"/>
              <a:t>Hotspot image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407562" y="1919536"/>
            <a:ext cx="339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JSON file associated</a:t>
            </a:r>
            <a:endParaRPr lang="en-GB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407562" y="2625063"/>
            <a:ext cx="20689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 smtClean="0"/>
              <a:t>Center</a:t>
            </a:r>
            <a:r>
              <a:rPr lang="en-GB" sz="2000" dirty="0" smtClean="0"/>
              <a:t> of mass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Centroid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Circularity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Classification</a:t>
            </a:r>
            <a:endParaRPr lang="en-GB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9476507" y="2625063"/>
            <a:ext cx="25492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Solidity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Min/max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Number of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Object index (ID)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ROI points</a:t>
            </a:r>
            <a:endParaRPr lang="en-GB" sz="2000" dirty="0"/>
          </a:p>
        </p:txBody>
      </p:sp>
      <p:sp>
        <p:nvSpPr>
          <p:cNvPr id="13" name="Rectangle 12"/>
          <p:cNvSpPr/>
          <p:nvPr/>
        </p:nvSpPr>
        <p:spPr>
          <a:xfrm>
            <a:off x="7407562" y="1919536"/>
            <a:ext cx="4451929" cy="31881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793238" y="3536584"/>
            <a:ext cx="541144" cy="9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70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Open images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141413" y="2097088"/>
            <a:ext cx="208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2 </a:t>
            </a:r>
            <a:r>
              <a:rPr lang="en-GB" sz="2800" dirty="0" err="1" smtClean="0"/>
              <a:t>softwares</a:t>
            </a:r>
            <a:r>
              <a:rPr lang="en-GB" sz="2800" dirty="0" smtClean="0"/>
              <a:t>:</a:t>
            </a:r>
            <a:endParaRPr lang="en-GB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835039" y="2035532"/>
            <a:ext cx="2124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 smtClean="0"/>
              <a:t>QuPath</a:t>
            </a:r>
            <a:endParaRPr lang="en-GB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137038" y="2097088"/>
            <a:ext cx="2124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ASAP</a:t>
            </a:r>
            <a:endParaRPr lang="en-GB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613365" y="2863273"/>
            <a:ext cx="25677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00FF00"/>
                </a:solidFill>
              </a:rPr>
              <a:t>+</a:t>
            </a:r>
            <a:r>
              <a:rPr lang="en-GB" sz="2000" dirty="0" smtClean="0"/>
              <a:t> Suitable for processing (a lot of) hotspot images</a:t>
            </a:r>
            <a:br>
              <a:rPr lang="en-GB" sz="2000" dirty="0" smtClean="0"/>
            </a:br>
            <a:endParaRPr lang="en-GB" sz="2000" dirty="0" smtClean="0"/>
          </a:p>
          <a:p>
            <a:r>
              <a:rPr lang="en-GB" sz="2000" dirty="0" smtClean="0">
                <a:solidFill>
                  <a:srgbClr val="00FF00"/>
                </a:solidFill>
              </a:rPr>
              <a:t>+</a:t>
            </a:r>
            <a:r>
              <a:rPr lang="en-GB" sz="2000" dirty="0" smtClean="0"/>
              <a:t> Holds features (area, centroid, circularity, …)</a:t>
            </a:r>
            <a:br>
              <a:rPr lang="en-GB" sz="2000" dirty="0" smtClean="0"/>
            </a:br>
            <a:endParaRPr lang="en-GB" sz="2000" dirty="0" smtClean="0"/>
          </a:p>
          <a:p>
            <a:r>
              <a:rPr lang="en-GB" sz="2000" dirty="0" smtClean="0">
                <a:solidFill>
                  <a:srgbClr val="FF0000"/>
                </a:solidFill>
              </a:rPr>
              <a:t>-</a:t>
            </a:r>
            <a:r>
              <a:rPr lang="en-GB" sz="2000" dirty="0" smtClean="0"/>
              <a:t> Slower to process MRXS image</a:t>
            </a:r>
            <a:endParaRPr lang="en-GB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848040" y="2863273"/>
            <a:ext cx="27023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00FF00"/>
                </a:solidFill>
              </a:rPr>
              <a:t>+</a:t>
            </a:r>
            <a:r>
              <a:rPr lang="en-GB" sz="2000" dirty="0" smtClean="0"/>
              <a:t> Suitable for processing MRXS image</a:t>
            </a:r>
          </a:p>
          <a:p>
            <a:endParaRPr lang="en-GB" sz="2000" dirty="0" smtClean="0">
              <a:solidFill>
                <a:srgbClr val="FF0000"/>
              </a:solidFill>
            </a:endParaRPr>
          </a:p>
          <a:p>
            <a:r>
              <a:rPr lang="en-GB" sz="2000" dirty="0" smtClean="0">
                <a:solidFill>
                  <a:srgbClr val="FF0000"/>
                </a:solidFill>
              </a:rPr>
              <a:t>- </a:t>
            </a:r>
            <a:r>
              <a:rPr lang="en-GB" sz="2000" dirty="0" smtClean="0"/>
              <a:t>Contains only the annotations (ROI points)</a:t>
            </a:r>
            <a:endParaRPr lang="en-GB" sz="2000" dirty="0">
              <a:solidFill>
                <a:srgbClr val="FF0000"/>
              </a:solidFill>
            </a:endParaRPr>
          </a:p>
          <a:p>
            <a:endParaRPr lang="en-GB" sz="2000" dirty="0" smtClean="0">
              <a:solidFill>
                <a:srgbClr val="FF0000"/>
              </a:solidFill>
            </a:endParaRPr>
          </a:p>
          <a:p>
            <a:r>
              <a:rPr lang="en-GB" sz="2000" dirty="0" smtClean="0">
                <a:solidFill>
                  <a:srgbClr val="FF0000"/>
                </a:solidFill>
              </a:rPr>
              <a:t>-</a:t>
            </a:r>
            <a:r>
              <a:rPr lang="en-GB" sz="2000" dirty="0" smtClean="0"/>
              <a:t> Cannot process PNG/JPEG image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99915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2590078" cy="1478570"/>
          </a:xfrm>
        </p:spPr>
        <p:txBody>
          <a:bodyPr/>
          <a:lstStyle/>
          <a:p>
            <a:r>
              <a:rPr lang="en-US" dirty="0" smtClean="0"/>
              <a:t>qupath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8652"/>
          <a:stretch/>
        </p:blipFill>
        <p:spPr>
          <a:xfrm>
            <a:off x="1235962" y="1856509"/>
            <a:ext cx="6827384" cy="439189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659442" y="2860560"/>
            <a:ext cx="179735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 smtClean="0"/>
              <a:t>Tumor</a:t>
            </a:r>
            <a:r>
              <a:rPr lang="en-GB" sz="2800" dirty="0" smtClean="0"/>
              <a:t> buds</a:t>
            </a:r>
            <a:br>
              <a:rPr lang="en-GB" sz="2800" dirty="0" smtClean="0"/>
            </a:br>
            <a:r>
              <a:rPr lang="en-GB" dirty="0" smtClean="0"/>
              <a:t>(brown spot)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59442" y="3582343"/>
            <a:ext cx="3378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Bounded by polygons </a:t>
            </a:r>
            <a:endParaRPr lang="en-GB" dirty="0" smtClean="0"/>
          </a:p>
        </p:txBody>
      </p:sp>
      <p:sp>
        <p:nvSpPr>
          <p:cNvPr id="6" name="Down Arrow 5"/>
          <p:cNvSpPr/>
          <p:nvPr/>
        </p:nvSpPr>
        <p:spPr>
          <a:xfrm rot="15300000" flipV="1">
            <a:off x="7267503" y="2428879"/>
            <a:ext cx="150811" cy="2463800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659442" y="4276436"/>
            <a:ext cx="32494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+ Extra information :</a:t>
            </a:r>
            <a:br>
              <a:rPr lang="en-GB" sz="2800" dirty="0" smtClean="0"/>
            </a:br>
            <a:r>
              <a:rPr lang="en-GB" sz="2400" dirty="0" smtClean="0"/>
              <a:t>area, </a:t>
            </a:r>
            <a:r>
              <a:rPr lang="en-GB" sz="2400" dirty="0" err="1" smtClean="0"/>
              <a:t>center</a:t>
            </a:r>
            <a:r>
              <a:rPr lang="en-GB" sz="2400" dirty="0" smtClean="0"/>
              <a:t> of mass, </a:t>
            </a:r>
            <a:r>
              <a:rPr lang="en-GB" sz="2400" dirty="0" smtClean="0"/>
              <a:t>…</a:t>
            </a:r>
            <a:r>
              <a:rPr lang="en-GB" sz="2800" dirty="0" smtClean="0"/>
              <a:t> </a:t>
            </a:r>
            <a:endParaRPr lang="en-GB" sz="2800" dirty="0" smtClean="0"/>
          </a:p>
          <a:p>
            <a:endParaRPr lang="en-GB" sz="2800" dirty="0"/>
          </a:p>
          <a:p>
            <a:r>
              <a:rPr lang="en-GB" sz="2800" dirty="0" smtClean="0"/>
              <a:t>=&gt; Stored in the</a:t>
            </a:r>
            <a:br>
              <a:rPr lang="en-GB" sz="2800" dirty="0" smtClean="0"/>
            </a:br>
            <a:r>
              <a:rPr lang="en-GB" sz="2800" dirty="0" smtClean="0"/>
              <a:t>JSON file</a:t>
            </a: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36970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Asap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41413" y="1635423"/>
            <a:ext cx="9825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Visualisation using </a:t>
            </a:r>
            <a:r>
              <a:rPr lang="en-GB" sz="2400" b="1" dirty="0" smtClean="0"/>
              <a:t>XML</a:t>
            </a:r>
            <a:r>
              <a:rPr lang="en-GB" sz="2400" dirty="0" smtClean="0"/>
              <a:t> </a:t>
            </a:r>
            <a:r>
              <a:rPr lang="en-GB" sz="2400" dirty="0" smtClean="0"/>
              <a:t>file </a:t>
            </a:r>
            <a:r>
              <a:rPr lang="en-GB" sz="2400" dirty="0" smtClean="0"/>
              <a:t>to drawn annotations on whole </a:t>
            </a:r>
            <a:r>
              <a:rPr lang="en-GB" sz="2400" dirty="0" smtClean="0"/>
              <a:t>slide </a:t>
            </a:r>
            <a:r>
              <a:rPr lang="en-GB" sz="2400" dirty="0" smtClean="0"/>
              <a:t>image or TMA</a:t>
            </a:r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94" y="2232406"/>
            <a:ext cx="6414078" cy="405249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833" y="2232406"/>
            <a:ext cx="2415526" cy="405249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23145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processing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70796"/>
            <a:ext cx="10071532" cy="10030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 smtClean="0"/>
              <a:t>Conversion 1</a:t>
            </a:r>
            <a:r>
              <a:rPr lang="en-GB" sz="2200" dirty="0" smtClean="0"/>
              <a:t>: JSON (+XML) to XML for drawing annotations on ASAP on the </a:t>
            </a:r>
            <a:br>
              <a:rPr lang="en-GB" sz="2200" dirty="0" smtClean="0"/>
            </a:br>
            <a:r>
              <a:rPr lang="en-GB" sz="2200" dirty="0" smtClean="0"/>
              <a:t>	         </a:t>
            </a:r>
            <a:r>
              <a:rPr lang="en-GB" sz="2200" b="1" dirty="0" smtClean="0"/>
              <a:t>whole slide image</a:t>
            </a:r>
            <a:endParaRPr lang="en-GB" sz="2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3463575"/>
            <a:ext cx="1886246" cy="18862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681" y="3426630"/>
            <a:ext cx="1941224" cy="1941224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5670119" y="4287547"/>
            <a:ext cx="1128476" cy="37869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339928" y="3263520"/>
            <a:ext cx="149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A</a:t>
            </a:r>
            <a:r>
              <a:rPr lang="en-GB" sz="2000" b="1" dirty="0" smtClean="0"/>
              <a:t>nnotations</a:t>
            </a:r>
            <a:endParaRPr lang="en-GB" sz="2000" b="1" dirty="0"/>
          </a:p>
        </p:txBody>
      </p:sp>
      <p:sp>
        <p:nvSpPr>
          <p:cNvPr id="12" name="Plus 11"/>
          <p:cNvSpPr/>
          <p:nvPr/>
        </p:nvSpPr>
        <p:spPr>
          <a:xfrm>
            <a:off x="2971951" y="4098201"/>
            <a:ext cx="757382" cy="757382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553" y="3386159"/>
            <a:ext cx="1941224" cy="204107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86668" y="3253398"/>
            <a:ext cx="230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Hotspot coordinates</a:t>
            </a:r>
            <a:endParaRPr lang="en-GB" sz="2000" b="1" dirty="0"/>
          </a:p>
        </p:txBody>
      </p:sp>
      <p:sp>
        <p:nvSpPr>
          <p:cNvPr id="17" name="Right Arrow 16"/>
          <p:cNvSpPr/>
          <p:nvPr/>
        </p:nvSpPr>
        <p:spPr>
          <a:xfrm>
            <a:off x="8622825" y="4303275"/>
            <a:ext cx="956973" cy="37869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6613" y="3119264"/>
            <a:ext cx="1636477" cy="274549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9411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8252</TotalTime>
  <Words>632</Words>
  <Application>Microsoft Office PowerPoint</Application>
  <PresentationFormat>Widescreen</PresentationFormat>
  <Paragraphs>141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Trebuchet MS</vt:lpstr>
      <vt:lpstr>Tw Cen MT</vt:lpstr>
      <vt:lpstr>Circuit</vt:lpstr>
      <vt:lpstr>Data processing and graph visualisation of tumour and t-cell detections</vt:lpstr>
      <vt:lpstr>Content</vt:lpstr>
      <vt:lpstr>Dataset overview</vt:lpstr>
      <vt:lpstr>Different types of image</vt:lpstr>
      <vt:lpstr>Hotspot image</vt:lpstr>
      <vt:lpstr>Open images</vt:lpstr>
      <vt:lpstr>qupath</vt:lpstr>
      <vt:lpstr>Asap</vt:lpstr>
      <vt:lpstr>Data processing</vt:lpstr>
      <vt:lpstr>Resolution</vt:lpstr>
      <vt:lpstr>result</vt:lpstr>
      <vt:lpstr>PowerPoint Presentation</vt:lpstr>
      <vt:lpstr>resolution</vt:lpstr>
      <vt:lpstr>result</vt:lpstr>
      <vt:lpstr>PowerPoint Presentation</vt:lpstr>
      <vt:lpstr>Resolution &amp; Result</vt:lpstr>
      <vt:lpstr>VIsualisation</vt:lpstr>
      <vt:lpstr>Gxl file</vt:lpstr>
      <vt:lpstr>Draw graph</vt:lpstr>
      <vt:lpstr>Graphical user interface (gui)</vt:lpstr>
      <vt:lpstr>Result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processing Data processing for tumor and t-cell detections</dc:title>
  <dc:creator>Maintenant Pret</dc:creator>
  <cp:lastModifiedBy>Maintenant Pret</cp:lastModifiedBy>
  <cp:revision>91</cp:revision>
  <dcterms:created xsi:type="dcterms:W3CDTF">2022-03-01T08:29:24Z</dcterms:created>
  <dcterms:modified xsi:type="dcterms:W3CDTF">2022-12-30T17:20:22Z</dcterms:modified>
</cp:coreProperties>
</file>